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64" r:id="rId4"/>
    <p:sldId id="265" r:id="rId5"/>
    <p:sldId id="266" r:id="rId6"/>
    <p:sldId id="267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53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object 3"/>
          <p:cNvGrpSpPr/>
          <p:nvPr/>
        </p:nvGrpSpPr>
        <p:grpSpPr>
          <a:xfrm>
            <a:off x="640265" y="2996952"/>
            <a:ext cx="7905723" cy="3998206"/>
            <a:chOff x="323532" y="1792706"/>
            <a:chExt cx="8820467" cy="5050052"/>
          </a:xfrm>
        </p:grpSpPr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1792706"/>
              <a:ext cx="6552692" cy="4933569"/>
            </a:xfrm>
            <a:prstGeom prst="rect">
              <a:avLst/>
            </a:prstGeom>
          </p:spPr>
        </p:pic>
        <p:pic>
          <p:nvPicPr>
            <p:cNvPr id="8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4847" y="4445508"/>
              <a:ext cx="2359152" cy="531876"/>
            </a:xfrm>
            <a:prstGeom prst="rect">
              <a:avLst/>
            </a:prstGeom>
          </p:spPr>
        </p:pic>
        <p:pic>
          <p:nvPicPr>
            <p:cNvPr id="9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6183" y="4664964"/>
              <a:ext cx="2337816" cy="531876"/>
            </a:xfrm>
            <a:prstGeom prst="rect">
              <a:avLst/>
            </a:prstGeom>
          </p:spPr>
        </p:pic>
        <p:pic>
          <p:nvPicPr>
            <p:cNvPr id="10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3240" y="4884420"/>
              <a:ext cx="2270759" cy="531876"/>
            </a:xfrm>
            <a:prstGeom prst="rect">
              <a:avLst/>
            </a:prstGeom>
          </p:spPr>
        </p:pic>
        <p:pic>
          <p:nvPicPr>
            <p:cNvPr id="11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1068" y="5103876"/>
              <a:ext cx="1996439" cy="531876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3511" y="5323332"/>
              <a:ext cx="2380488" cy="531876"/>
            </a:xfrm>
            <a:prstGeom prst="rect">
              <a:avLst/>
            </a:prstGeom>
          </p:spPr>
        </p:pic>
        <p:pic>
          <p:nvPicPr>
            <p:cNvPr id="13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0399" y="5542788"/>
              <a:ext cx="1949196" cy="531876"/>
            </a:xfrm>
            <a:prstGeom prst="rect">
              <a:avLst/>
            </a:prstGeom>
          </p:spPr>
        </p:pic>
        <p:pic>
          <p:nvPicPr>
            <p:cNvPr id="14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11923" y="5817108"/>
              <a:ext cx="2011679" cy="531876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72299" y="6036564"/>
              <a:ext cx="1455420" cy="531876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28431" y="6036564"/>
              <a:ext cx="969264" cy="531876"/>
            </a:xfrm>
            <a:prstGeom prst="rect">
              <a:avLst/>
            </a:prstGeom>
          </p:spPr>
        </p:pic>
        <p:pic>
          <p:nvPicPr>
            <p:cNvPr id="17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57871" y="6310882"/>
              <a:ext cx="1255776" cy="531876"/>
            </a:xfrm>
            <a:prstGeom prst="rect">
              <a:avLst/>
            </a:prstGeom>
          </p:spPr>
        </p:pic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425804" y="0"/>
            <a:ext cx="8394156" cy="344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Детско-родительский</a:t>
            </a:r>
            <a:b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тренинг </a:t>
            </a:r>
            <a:b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как активная форма взаимодействия с семьей в ДОУ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6896" y="5589614"/>
            <a:ext cx="2393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Воспитатель МАДОУ «Детский сад «Росинка»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Бахарева</a:t>
            </a:r>
            <a:r>
              <a:rPr lang="ru-RU" b="1" dirty="0" smtClean="0">
                <a:solidFill>
                  <a:srgbClr val="002060"/>
                </a:solidFill>
              </a:rPr>
              <a:t> О.П.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/>
          <p:cNvGrpSpPr/>
          <p:nvPr/>
        </p:nvGrpSpPr>
        <p:grpSpPr>
          <a:xfrm>
            <a:off x="0" y="0"/>
            <a:ext cx="9144000" cy="6835034"/>
            <a:chOff x="0" y="0"/>
            <a:chExt cx="9144000" cy="6835034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35034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804" y="688848"/>
              <a:ext cx="8331708" cy="4131564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589" y="476672"/>
              <a:ext cx="8614899" cy="5616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14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136904" cy="2780928"/>
          </a:xfrm>
          <a:prstGeom prst="rect">
            <a:avLst/>
          </a:prstGeom>
        </p:spPr>
        <p:txBody>
          <a:bodyPr wrap="square" lIns="0" tIns="0" rIns="648000" bIns="0"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ТРЕНИНГ</a:t>
            </a:r>
            <a:endParaRPr lang="ru-RU" sz="40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ru-RU" sz="2800" b="1" u="sng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англ.</a:t>
            </a:r>
            <a:r>
              <a:rPr lang="ru-RU" sz="2800" b="1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 training от </a:t>
            </a:r>
            <a:r>
              <a:rPr lang="ru-RU" sz="28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train- обучать</a:t>
            </a:r>
            <a:r>
              <a:rPr lang="ru-RU" sz="2800" b="1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, воспитывать) </a:t>
            </a:r>
            <a:r>
              <a:rPr lang="ru-RU" sz="28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метод </a:t>
            </a:r>
            <a:r>
              <a:rPr lang="ru-RU" sz="2800" b="1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активного обучения, направленный на развитие знаний, умений и навыков и социальных установок.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760" y="2780928"/>
            <a:ext cx="88924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Цель: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гармонизация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детско-родительских отношений.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effectLst/>
                <a:latin typeface="+mj-lt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+mj-lt"/>
              </a:rPr>
              <a:t>Задачи: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создать условия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для взаимодействия, самораскрытия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эмоционального сближения участников группы;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уменьшить психоэмоциональное и мышечное напряжение;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формировать чувство близости между родителями и детьми;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развивать способности конструктивного взаимодействия;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формировать навыки эмоциональной поддержки у участников группы.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ПРИНЦИПЫ  ТРЕНИНГА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Принцип «здесь и сейчас» - </a:t>
            </a:r>
            <a:r>
              <a:rPr lang="ru-RU" sz="2800" b="1" i="1" dirty="0">
                <a:solidFill>
                  <a:srgbClr val="002060"/>
                </a:solidFill>
              </a:rPr>
              <a:t>говорим о том, что волнует участников именно сейчас и обсуждаем то, что </a:t>
            </a:r>
            <a:r>
              <a:rPr lang="ru-RU" sz="2800" b="1" i="1" dirty="0" smtClean="0">
                <a:solidFill>
                  <a:srgbClr val="002060"/>
                </a:solidFill>
              </a:rPr>
              <a:t>происходит на данный момент </a:t>
            </a:r>
            <a:r>
              <a:rPr lang="ru-RU" sz="2800" b="1" i="1" dirty="0">
                <a:solidFill>
                  <a:srgbClr val="002060"/>
                </a:solidFill>
              </a:rPr>
              <a:t>в </a:t>
            </a:r>
            <a:r>
              <a:rPr lang="ru-RU" sz="2800" b="1" i="1" dirty="0" smtClean="0">
                <a:solidFill>
                  <a:srgbClr val="002060"/>
                </a:solidFill>
              </a:rPr>
              <a:t>группе;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</a:rPr>
              <a:t>Принцип открытости и искренности;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</a:rPr>
              <a:t>Принцип конфиденциальности;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</a:rPr>
              <a:t>Принцип «Я-высказываний» - каждый участник высказывается от своего имени в настоящем времени.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</a:rPr>
              <a:t>Принцип активного участия;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</a:rPr>
              <a:t>Принцип «тренер всегда прав» - в спорных ситуациях последнее слово остается за тренером, т.к. он - ведущий;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</a:rPr>
              <a:t>Принцип безоценочных суждений.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2468" y="260648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002060"/>
                </a:solidFill>
              </a:rPr>
              <a:t>СТРУКТУРА ТРЕНИНГА</a:t>
            </a:r>
            <a:endParaRPr lang="ru-RU" sz="4400" b="1" dirty="0">
              <a:ln w="0"/>
              <a:solidFill>
                <a:srgbClr val="00206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23428" y="1134036"/>
            <a:ext cx="8697144" cy="5319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>
              <a:buAutoNum type="arabicPeriod"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Вводная часть</a:t>
            </a:r>
          </a:p>
          <a:p>
            <a:pPr marL="800100" lvl="1" indent="-342900">
              <a:buFont typeface="Courier New" pitchFamily="49" charset="0"/>
              <a:buChar char="o"/>
              <a:defRPr/>
            </a:pPr>
            <a:r>
              <a:rPr lang="ru-RU" sz="24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Ритуал приветствия</a:t>
            </a:r>
          </a:p>
          <a:p>
            <a:pPr marL="800100" lvl="1" indent="-342900">
              <a:buFont typeface="Courier New" pitchFamily="49" charset="0"/>
              <a:buChar char="o"/>
              <a:defRPr/>
            </a:pPr>
            <a:r>
              <a:rPr lang="ru-RU" sz="24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Обозначение внутреннего настроя </a:t>
            </a:r>
            <a:endParaRPr lang="ru-RU" sz="24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itchFamily="49" charset="0"/>
              <a:buChar char="o"/>
              <a:defRPr/>
            </a:pP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Разогрев </a:t>
            </a:r>
          </a:p>
          <a:p>
            <a:pPr marL="457200" lvl="0" indent="-457200">
              <a:buAutoNum type="arabicPeriod"/>
              <a:defRPr/>
            </a:pPr>
            <a:r>
              <a:rPr lang="ru-RU" sz="3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Основная часть</a:t>
            </a:r>
          </a:p>
          <a:p>
            <a:pPr marL="800100" lvl="1" indent="-342900">
              <a:buFont typeface="Courier New" pitchFamily="49" charset="0"/>
              <a:buChar char="o"/>
              <a:defRPr/>
            </a:pP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Работа в детско-родительской паре </a:t>
            </a:r>
          </a:p>
          <a:p>
            <a:pPr marL="800100" lvl="1" indent="-342900">
              <a:buFont typeface="Courier New" pitchFamily="49" charset="0"/>
              <a:buChar char="o"/>
              <a:defRPr/>
            </a:pP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Игры и упражнения на взаимодействие между участниками</a:t>
            </a:r>
          </a:p>
          <a:p>
            <a:pPr marL="800100" lvl="1" indent="-342900">
              <a:buFont typeface="Courier New" pitchFamily="49" charset="0"/>
              <a:buChar char="o"/>
              <a:defRPr/>
            </a:pP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Релаксационные упражнения</a:t>
            </a:r>
          </a:p>
          <a:p>
            <a:pPr marL="457200" lvl="0" indent="-457200">
              <a:buAutoNum type="arabicPeriod"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Заключительная часть</a:t>
            </a:r>
          </a:p>
          <a:p>
            <a:pPr marL="800100" lvl="1" indent="-342900">
              <a:buFont typeface="Courier New" pitchFamily="49" charset="0"/>
              <a:buChar char="o"/>
              <a:defRPr/>
            </a:pP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Рефлексия </a:t>
            </a:r>
          </a:p>
          <a:p>
            <a:pPr marL="800100" lvl="1" indent="-342900">
              <a:buFont typeface="Courier New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Прощание</a:t>
            </a:r>
          </a:p>
          <a:p>
            <a:pPr marL="457200" lvl="0" indent="-457200">
              <a:buAutoNum type="arabicPeriod"/>
              <a:defRPr/>
            </a:pPr>
            <a:endParaRPr lang="ru-RU" sz="2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>
              <a:buAutoNum type="arabicPeriod"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kumimoji="0" lang="ru-RU" sz="1600" u="none" strike="noStrike" kern="1200" cap="none" spc="0" normalizeH="0" baseline="0" noProof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kumimoji="0" lang="ru-RU" sz="1600" u="none" strike="noStrike" kern="1200" cap="none" spc="0" normalizeH="0" baseline="0" noProof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kumimoji="0" lang="ru-RU" sz="1600" u="none" strike="noStrike" kern="1200" cap="none" spc="0" normalizeH="0" baseline="0" noProof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ru-RU" sz="16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kumimoji="0" lang="ru-RU" sz="160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30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МЕТОДЫ  И  ФОРМЫ:</a:t>
            </a:r>
          </a:p>
          <a:p>
            <a:pPr algn="ctr"/>
            <a:endParaRPr lang="ru-RU" sz="54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Игра;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Арт-терапия (элементы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сказкотерапии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изотерапии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, песочной терапии);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Беседа;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Наблюдение. </a:t>
            </a:r>
          </a:p>
        </p:txBody>
      </p:sp>
    </p:spTree>
    <p:extLst>
      <p:ext uri="{BB962C8B-B14F-4D97-AF65-F5344CB8AC3E}">
        <p14:creationId xmlns:p14="http://schemas.microsoft.com/office/powerpoint/2010/main" val="35759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8" y="2031"/>
            <a:ext cx="9141921" cy="685596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642100"/>
            <a:chOff x="0" y="0"/>
            <a:chExt cx="9144000" cy="66421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315" y="1708264"/>
              <a:ext cx="6552692" cy="49335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2793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78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195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для презентации «Разноцветные карандаши»</dc:title>
  <dc:creator>Admin</dc:creator>
  <cp:lastModifiedBy>User</cp:lastModifiedBy>
  <cp:revision>46</cp:revision>
  <dcterms:created xsi:type="dcterms:W3CDTF">2015-11-17T16:10:48Z</dcterms:created>
  <dcterms:modified xsi:type="dcterms:W3CDTF">2024-11-01T12:00:23Z</dcterms:modified>
</cp:coreProperties>
</file>